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4" r:id="rId5"/>
    <p:sldId id="278" r:id="rId6"/>
    <p:sldId id="285" r:id="rId7"/>
    <p:sldId id="308" r:id="rId8"/>
    <p:sldId id="309" r:id="rId9"/>
    <p:sldId id="291" r:id="rId10"/>
    <p:sldId id="310" r:id="rId11"/>
    <p:sldId id="311" r:id="rId12"/>
    <p:sldId id="294" r:id="rId13"/>
    <p:sldId id="312" r:id="rId14"/>
    <p:sldId id="295" r:id="rId15"/>
    <p:sldId id="305" r:id="rId16"/>
    <p:sldId id="307" r:id="rId17"/>
    <p:sldId id="272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D00"/>
    <a:srgbClr val="FCF800"/>
    <a:srgbClr val="81AB02"/>
    <a:srgbClr val="FFFC75"/>
    <a:srgbClr val="2C5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99244900136517"/>
          <c:y val="0.12752929707873181"/>
          <c:w val="0.71600755099863467"/>
          <c:h val="0.85160589463450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Лохина та чорниця</c:v>
                </c:pt>
                <c:pt idx="1">
                  <c:v>Груша</c:v>
                </c:pt>
                <c:pt idx="2">
                  <c:v>Яблуня</c:v>
                </c:pt>
                <c:pt idx="3">
                  <c:v>Черешня</c:v>
                </c:pt>
                <c:pt idx="4">
                  <c:v>Ліщина та горіх</c:v>
                </c:pt>
                <c:pt idx="5">
                  <c:v>Виноград</c:v>
                </c:pt>
                <c:pt idx="6">
                  <c:v>Суниця садова</c:v>
                </c:pt>
                <c:pt idx="7">
                  <c:v>Ожина</c:v>
                </c:pt>
                <c:pt idx="8">
                  <c:v>Малина</c:v>
                </c:pt>
                <c:pt idx="9">
                  <c:v>Персик</c:v>
                </c:pt>
                <c:pt idx="10">
                  <c:v>Порічка</c:v>
                </c:pt>
                <c:pt idx="11">
                  <c:v>Аґрус</c:v>
                </c:pt>
                <c:pt idx="12">
                  <c:v>Смородина</c:v>
                </c:pt>
                <c:pt idx="13">
                  <c:v>Обліпиха </c:v>
                </c:pt>
                <c:pt idx="14">
                  <c:v>Абрикос</c:v>
                </c:pt>
                <c:pt idx="15">
                  <c:v>Слива </c:v>
                </c:pt>
                <c:pt idx="16">
                  <c:v>Вишня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350</c:v>
                </c:pt>
                <c:pt idx="4">
                  <c:v>250</c:v>
                </c:pt>
                <c:pt idx="5">
                  <c:v>225</c:v>
                </c:pt>
                <c:pt idx="6">
                  <c:v>225</c:v>
                </c:pt>
                <c:pt idx="7">
                  <c:v>225</c:v>
                </c:pt>
                <c:pt idx="8">
                  <c:v>190</c:v>
                </c:pt>
                <c:pt idx="9">
                  <c:v>170</c:v>
                </c:pt>
                <c:pt idx="10">
                  <c:v>150</c:v>
                </c:pt>
                <c:pt idx="11">
                  <c:v>150</c:v>
                </c:pt>
                <c:pt idx="12">
                  <c:v>140</c:v>
                </c:pt>
                <c:pt idx="13">
                  <c:v>140</c:v>
                </c:pt>
                <c:pt idx="14">
                  <c:v>140</c:v>
                </c:pt>
                <c:pt idx="15">
                  <c:v>140</c:v>
                </c:pt>
                <c:pt idx="16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3-4FED-B76C-DCF8C5E895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7"/>
        <c:overlap val="-48"/>
        <c:axId val="189825608"/>
        <c:axId val="189827176"/>
      </c:barChart>
      <c:catAx>
        <c:axId val="189825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189827176"/>
        <c:crosses val="autoZero"/>
        <c:auto val="1"/>
        <c:lblAlgn val="l"/>
        <c:lblOffset val="100"/>
        <c:noMultiLvlLbl val="0"/>
      </c:catAx>
      <c:valAx>
        <c:axId val="189827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82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5857-7E04-419A-ADB4-6F3CFE7BAD4A}" type="datetimeFigureOut">
              <a:rPr lang="uk-UA" smtClean="0"/>
              <a:t>03.08.2023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71BF-C12C-4A9E-82C9-9C1F48DE94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00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18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092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7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69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939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7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01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77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22F1-C4D6-4C22-9712-4A0ECCDDB23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09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2C5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58877" y="2938537"/>
            <a:ext cx="6629400" cy="74771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rgbClr val="2C5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39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36147" y="169797"/>
            <a:ext cx="4131177" cy="1090191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11" y="163448"/>
            <a:ext cx="1444755" cy="722377"/>
          </a:xfrm>
          <a:prstGeom prst="rect">
            <a:avLst/>
          </a:prstGeom>
        </p:spPr>
      </p:pic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1136148" y="1676320"/>
            <a:ext cx="5671052" cy="4702272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0" hasCustomPrompt="1"/>
          </p:nvPr>
        </p:nvSpPr>
        <p:spPr>
          <a:xfrm>
            <a:off x="8504044" y="885825"/>
            <a:ext cx="3278122" cy="5492767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68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58000" cy="530225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2027756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5937986" y="2027756"/>
            <a:ext cx="4856747" cy="4351338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25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58000" cy="530225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2027756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5937986" y="2027756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69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1948" y="2232425"/>
            <a:ext cx="2965936" cy="89578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  <a:latin typeface="Futura PT Bold" panose="020B0902020204020203" pitchFamily="34" charset="-52"/>
              </a:defRPr>
            </a:lvl1pPr>
          </a:lstStyle>
          <a:p>
            <a:r>
              <a:rPr lang="ru-RU" dirty="0" err="1"/>
              <a:t>зразок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4785962" y="1728872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511948" y="3401260"/>
            <a:ext cx="3183752" cy="3183690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61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2C5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58877" y="2938537"/>
            <a:ext cx="6629400" cy="74771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B9BD-58B0-493E-9ED5-FDA9E1E3EBDA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3106-B565-44D5-93AC-F33305BE50E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9" r:id="rId3"/>
    <p:sldLayoutId id="2147483665" r:id="rId4"/>
    <p:sldLayoutId id="2147483668" r:id="rId5"/>
    <p:sldLayoutId id="2147483666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13" Type="http://schemas.openxmlformats.org/officeDocument/2006/relationships/image" Target="../media/image19.png" /><Relationship Id="rId3" Type="http://schemas.openxmlformats.org/officeDocument/2006/relationships/image" Target="../media/image8.png" /><Relationship Id="rId7" Type="http://schemas.openxmlformats.org/officeDocument/2006/relationships/image" Target="../media/image13.png" /><Relationship Id="rId12" Type="http://schemas.openxmlformats.org/officeDocument/2006/relationships/image" Target="../media/image16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png" /><Relationship Id="rId11" Type="http://schemas.openxmlformats.org/officeDocument/2006/relationships/image" Target="../media/image15.png" /><Relationship Id="rId5" Type="http://schemas.openxmlformats.org/officeDocument/2006/relationships/image" Target="../media/image10.png" /><Relationship Id="rId10" Type="http://schemas.openxmlformats.org/officeDocument/2006/relationships/image" Target="../media/image12.png" /><Relationship Id="rId4" Type="http://schemas.openxmlformats.org/officeDocument/2006/relationships/image" Target="../media/image7.png" /><Relationship Id="rId9" Type="http://schemas.openxmlformats.org/officeDocument/2006/relationships/image" Target="../media/image2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7" Type="http://schemas.openxmlformats.org/officeDocument/2006/relationships/image" Target="../media/image30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.png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image" Target="../media/image17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png" /><Relationship Id="rId11" Type="http://schemas.openxmlformats.org/officeDocument/2006/relationships/image" Target="../media/image16.png" /><Relationship Id="rId5" Type="http://schemas.openxmlformats.org/officeDocument/2006/relationships/image" Target="../media/image10.png" /><Relationship Id="rId15" Type="http://schemas.openxmlformats.org/officeDocument/2006/relationships/image" Target="../media/image19.png" /><Relationship Id="rId10" Type="http://schemas.openxmlformats.org/officeDocument/2006/relationships/image" Target="../media/image15.png" /><Relationship Id="rId4" Type="http://schemas.openxmlformats.org/officeDocument/2006/relationships/image" Target="../media/image7.png" /><Relationship Id="rId9" Type="http://schemas.openxmlformats.org/officeDocument/2006/relationships/image" Target="../media/image14.png" /><Relationship Id="rId14" Type="http://schemas.openxmlformats.org/officeDocument/2006/relationships/image" Target="../media/image18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image" Target="../media/image17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12" Type="http://schemas.openxmlformats.org/officeDocument/2006/relationships/image" Target="../media/image9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png" /><Relationship Id="rId11" Type="http://schemas.openxmlformats.org/officeDocument/2006/relationships/image" Target="../media/image16.png" /><Relationship Id="rId5" Type="http://schemas.openxmlformats.org/officeDocument/2006/relationships/image" Target="../media/image10.png" /><Relationship Id="rId15" Type="http://schemas.openxmlformats.org/officeDocument/2006/relationships/image" Target="../media/image19.png" /><Relationship Id="rId10" Type="http://schemas.openxmlformats.org/officeDocument/2006/relationships/image" Target="../media/image15.png" /><Relationship Id="rId4" Type="http://schemas.openxmlformats.org/officeDocument/2006/relationships/image" Target="../media/image7.png" /><Relationship Id="rId9" Type="http://schemas.openxmlformats.org/officeDocument/2006/relationships/image" Target="../media/image14.png" /><Relationship Id="rId14" Type="http://schemas.openxmlformats.org/officeDocument/2006/relationships/image" Target="../media/image1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23.png" /><Relationship Id="rId18" Type="http://schemas.openxmlformats.org/officeDocument/2006/relationships/image" Target="../media/image24.png" /><Relationship Id="rId3" Type="http://schemas.openxmlformats.org/officeDocument/2006/relationships/image" Target="../media/image13.png" /><Relationship Id="rId7" Type="http://schemas.openxmlformats.org/officeDocument/2006/relationships/image" Target="../media/image7.png" /><Relationship Id="rId12" Type="http://schemas.openxmlformats.org/officeDocument/2006/relationships/image" Target="../media/image22.png" /><Relationship Id="rId17" Type="http://schemas.openxmlformats.org/officeDocument/2006/relationships/image" Target="../media/image19.png" /><Relationship Id="rId2" Type="http://schemas.openxmlformats.org/officeDocument/2006/relationships/notesSlide" Target="../notesSlides/notesSlide5.xml" /><Relationship Id="rId16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11" Type="http://schemas.openxmlformats.org/officeDocument/2006/relationships/image" Target="../media/image11.png" /><Relationship Id="rId5" Type="http://schemas.openxmlformats.org/officeDocument/2006/relationships/image" Target="../media/image15.png" /><Relationship Id="rId15" Type="http://schemas.openxmlformats.org/officeDocument/2006/relationships/image" Target="../media/image18.png" /><Relationship Id="rId10" Type="http://schemas.openxmlformats.org/officeDocument/2006/relationships/image" Target="../media/image14.png" /><Relationship Id="rId4" Type="http://schemas.openxmlformats.org/officeDocument/2006/relationships/image" Target="../media/image21.jpeg" /><Relationship Id="rId9" Type="http://schemas.openxmlformats.org/officeDocument/2006/relationships/image" Target="../media/image16.png" /><Relationship Id="rId14" Type="http://schemas.openxmlformats.org/officeDocument/2006/relationships/chart" Target="../charts/chart1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13" Type="http://schemas.openxmlformats.org/officeDocument/2006/relationships/image" Target="../media/image16.png" /><Relationship Id="rId3" Type="http://schemas.openxmlformats.org/officeDocument/2006/relationships/image" Target="../media/image24.png" /><Relationship Id="rId7" Type="http://schemas.openxmlformats.org/officeDocument/2006/relationships/image" Target="../media/image15.png" /><Relationship Id="rId12" Type="http://schemas.openxmlformats.org/officeDocument/2006/relationships/image" Target="../media/image13.png" /><Relationship Id="rId2" Type="http://schemas.openxmlformats.org/officeDocument/2006/relationships/notesSlide" Target="../notesSlides/notesSlide6.xml" /><Relationship Id="rId16" Type="http://schemas.openxmlformats.org/officeDocument/2006/relationships/image" Target="../media/image18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1.jpeg" /><Relationship Id="rId11" Type="http://schemas.openxmlformats.org/officeDocument/2006/relationships/image" Target="../media/image12.png" /><Relationship Id="rId5" Type="http://schemas.openxmlformats.org/officeDocument/2006/relationships/image" Target="../media/image7.png" /><Relationship Id="rId15" Type="http://schemas.openxmlformats.org/officeDocument/2006/relationships/image" Target="../media/image23.png" /><Relationship Id="rId10" Type="http://schemas.openxmlformats.org/officeDocument/2006/relationships/image" Target="../media/image11.png" /><Relationship Id="rId4" Type="http://schemas.openxmlformats.org/officeDocument/2006/relationships/image" Target="../media/image8.png" /><Relationship Id="rId9" Type="http://schemas.openxmlformats.org/officeDocument/2006/relationships/image" Target="../media/image25.png" /><Relationship Id="rId14" Type="http://schemas.openxmlformats.org/officeDocument/2006/relationships/image" Target="../media/image1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171" y="307490"/>
            <a:ext cx="1456976" cy="73016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468577" y="2878501"/>
            <a:ext cx="5634523" cy="13303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>
                <a:solidFill>
                  <a:srgbClr val="D4CD00"/>
                </a:solidFill>
                <a:latin typeface="Arial Black" pitchFamily="34" charset="0"/>
              </a:rPr>
              <a:t>СП</a:t>
            </a:r>
            <a:r>
              <a:rPr lang="uk-UA" sz="3700" dirty="0">
                <a:solidFill>
                  <a:srgbClr val="D4CD00"/>
                </a:solidFill>
                <a:latin typeface="Arial Black" pitchFamily="34" charset="0"/>
              </a:rPr>
              <a:t>ІВПРАЦЯ</a:t>
            </a:r>
            <a:br>
              <a:rPr lang="uk-UA" sz="3700" dirty="0">
                <a:solidFill>
                  <a:srgbClr val="D4CD00"/>
                </a:solidFill>
                <a:latin typeface="Arial Black" pitchFamily="34" charset="0"/>
              </a:rPr>
            </a:br>
            <a:r>
              <a:rPr lang="uk-UA" sz="3700" dirty="0">
                <a:solidFill>
                  <a:srgbClr val="D4CD00"/>
                </a:solidFill>
                <a:latin typeface="Arial Black" pitchFamily="34" charset="0"/>
              </a:rPr>
              <a:t>з ОЩАДБАНКОМ</a:t>
            </a:r>
            <a:endParaRPr lang="ru-RU" sz="3700" dirty="0">
              <a:solidFill>
                <a:srgbClr val="D4CD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0605" cy="4340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6" y="4356747"/>
            <a:ext cx="5894844" cy="75590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57477" y="4019296"/>
            <a:ext cx="5634523" cy="9373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chemeClr val="tx1"/>
                </a:solidFill>
              </a:rPr>
              <a:t>пропозиції для бізнесу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0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03" y="152572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69" y="301134"/>
            <a:ext cx="740226" cy="740226"/>
          </a:xfrm>
          <a:prstGeom prst="rect">
            <a:avLst/>
          </a:prstGeom>
        </p:spPr>
      </p:pic>
      <p:sp>
        <p:nvSpPr>
          <p:cNvPr id="63" name="Скругленный прямоугольник 70"/>
          <p:cNvSpPr/>
          <p:nvPr/>
        </p:nvSpPr>
        <p:spPr>
          <a:xfrm>
            <a:off x="185535" y="3052836"/>
            <a:ext cx="5588603" cy="441913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1"/>
          <p:cNvSpPr/>
          <p:nvPr/>
        </p:nvSpPr>
        <p:spPr>
          <a:xfrm>
            <a:off x="283157" y="3102510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Співфінансування</a:t>
            </a:r>
            <a:r>
              <a:rPr lang="uk-UA" sz="1600" dirty="0">
                <a:latin typeface="Arial Black" panose="020B0A04020102020204" pitchFamily="34" charset="0"/>
                <a:cs typeface="Arial" panose="020B0604020202020204" pitchFamily="34" charset="0"/>
              </a:rPr>
              <a:t> держави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"/>
          <p:cNvSpPr/>
          <p:nvPr/>
        </p:nvSpPr>
        <p:spPr>
          <a:xfrm>
            <a:off x="355571" y="3846107"/>
            <a:ext cx="2382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 01.07.2023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538451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sp>
        <p:nvSpPr>
          <p:cNvPr id="95" name="Прямоугольник 17"/>
          <p:cNvSpPr/>
          <p:nvPr/>
        </p:nvSpPr>
        <p:spPr>
          <a:xfrm>
            <a:off x="766352" y="4463594"/>
            <a:ext cx="23846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50%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вартості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проекту,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але не більше </a:t>
            </a:r>
            <a:r>
              <a:rPr lang="uk-UA" sz="1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грн.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50% суми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33940" y="5143723"/>
            <a:ext cx="3836909" cy="201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відкриває рахунок в банку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uk-UA" sz="10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10 робочих днів з дня прийняття рішення)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Отримувач вносить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суми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необхідної для перерахування</a:t>
            </a:r>
          </a:p>
          <a:p>
            <a:r>
              <a:rPr lang="uk-UA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uk-UA" sz="10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10 робочих днів з дня прийняття рішення)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витрат, 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0397" y="3913252"/>
            <a:ext cx="140134" cy="180000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3" y="5329771"/>
            <a:ext cx="430138" cy="43200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6" y="4487256"/>
            <a:ext cx="432000" cy="432000"/>
          </a:xfrm>
          <a:prstGeom prst="rect">
            <a:avLst/>
          </a:prstGeom>
        </p:spPr>
      </p:pic>
      <p:sp>
        <p:nvSpPr>
          <p:cNvPr id="123" name="Прямоугольник 75"/>
          <p:cNvSpPr/>
          <p:nvPr/>
        </p:nvSpPr>
        <p:spPr>
          <a:xfrm>
            <a:off x="766751" y="5314938"/>
            <a:ext cx="2109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50%+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 власних* чи</a:t>
            </a:r>
          </a:p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кредитних коштів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89"/>
          <p:cNvCxnSpPr/>
          <p:nvPr/>
        </p:nvCxnSpPr>
        <p:spPr>
          <a:xfrm>
            <a:off x="6240312" y="1429378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109179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3016581" y="4463594"/>
            <a:ext cx="324132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місяців</a:t>
            </a:r>
            <a:r>
              <a:rPr lang="uk-UA" sz="11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нових робочих місць згідно отриманої суми гранту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сплата протягом 3 років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дня отримання гранту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податків, зборів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(обов’язкових платежів), єдиного внеску на загальнообов’язкове державне соціальне страхування до зведеного бюджету України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розмірі отриманого гранту</a:t>
            </a: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3486227" y="4016668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Прямоугольник 21"/>
          <p:cNvSpPr/>
          <p:nvPr/>
        </p:nvSpPr>
        <p:spPr>
          <a:xfrm>
            <a:off x="219400" y="201887"/>
            <a:ext cx="61702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>
                <a:solidFill>
                  <a:srgbClr val="D4CD00"/>
                </a:solidFill>
                <a:latin typeface="Arial Black" pitchFamily="34" charset="0"/>
              </a:rPr>
              <a:t>«єРобота: НОВИЙ РІВЕНЬ» </a:t>
            </a:r>
            <a:endParaRPr lang="ru-RU" sz="3000" dirty="0">
              <a:solidFill>
                <a:srgbClr val="D4CD00"/>
              </a:solidFill>
              <a:latin typeface="Arial Black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заяви </a:t>
            </a:r>
            <a:b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34684"/>
            <a:ext cx="3010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50"/>
          <p:cNvSpPr/>
          <p:nvPr/>
        </p:nvSpPr>
        <p:spPr>
          <a:xfrm>
            <a:off x="9554566" y="3437213"/>
            <a:ext cx="2162656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15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91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endCxn id="89" idx="3"/>
          </p:cNvCxnSpPr>
          <p:nvPr/>
        </p:nvCxnSpPr>
        <p:spPr>
          <a:xfrm flipH="1" flipV="1">
            <a:off x="8145520" y="3244106"/>
            <a:ext cx="1581927" cy="353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41" y="2879849"/>
            <a:ext cx="586008" cy="586008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94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682725" y="1402916"/>
            <a:ext cx="163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фізичні особи</a:t>
            </a:r>
          </a:p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юридичні особи </a:t>
            </a:r>
          </a:p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7459" y="1529155"/>
            <a:ext cx="432000" cy="432000"/>
          </a:xfrm>
          <a:prstGeom prst="rect">
            <a:avLst/>
          </a:prstGeom>
        </p:spPr>
      </p:pic>
      <p:sp>
        <p:nvSpPr>
          <p:cNvPr id="96" name="Прямоугольник 56"/>
          <p:cNvSpPr/>
          <p:nvPr/>
        </p:nvSpPr>
        <p:spPr>
          <a:xfrm>
            <a:off x="2726577" y="1415476"/>
            <a:ext cx="334667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нових виробництв переробних підприємств або збільшення потужностей існуючих підприємств</a:t>
            </a:r>
          </a:p>
          <a:p>
            <a:pPr marL="171450" indent="-171450">
              <a:buFontTx/>
              <a:buChar char="-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придбання основних засобів виробництва (машини та обладнання), яке не підлягає відчуженню</a:t>
            </a:r>
          </a:p>
          <a:p>
            <a:pPr marL="171450" indent="-171450">
              <a:buFontTx/>
              <a:buChar char="-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доставка та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введення їх в експлуатацію</a:t>
            </a: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56"/>
          <p:cNvSpPr/>
          <p:nvPr/>
        </p:nvSpPr>
        <p:spPr>
          <a:xfrm>
            <a:off x="169123" y="6325997"/>
            <a:ext cx="4001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внесок за рахунок власних коштів отримувача </a:t>
            </a:r>
          </a:p>
          <a:p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(не кредитних) має становити </a:t>
            </a:r>
            <a:r>
              <a:rPr lang="uk-UA" sz="1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20%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вартості проекту</a:t>
            </a:r>
            <a:endParaRPr lang="uk-UA" sz="10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</a:p>
        </p:txBody>
      </p:sp>
    </p:spTree>
    <p:extLst>
      <p:ext uri="{BB962C8B-B14F-4D97-AF65-F5344CB8AC3E}">
        <p14:creationId xmlns:p14="http://schemas.microsoft.com/office/powerpoint/2010/main" val="130375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367" y="193678"/>
            <a:ext cx="76049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>
                <a:solidFill>
                  <a:schemeClr val="bg1"/>
                </a:solidFill>
                <a:latin typeface="Arial Black" pitchFamily="34" charset="0"/>
              </a:rPr>
              <a:t>Необхідна інформація від клієнта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5850A-28E9-07A2-7DC9-BEE58C4F6F87}"/>
              </a:ext>
            </a:extLst>
          </p:cNvPr>
          <p:cNvSpPr txBox="1"/>
          <p:nvPr/>
        </p:nvSpPr>
        <p:spPr>
          <a:xfrm>
            <a:off x="7271654" y="1718520"/>
            <a:ext cx="48006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uk-UA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82B69-4AD0-CC4E-16EC-924A9DBD2DAD}"/>
              </a:ext>
            </a:extLst>
          </p:cNvPr>
          <p:cNvSpPr txBox="1"/>
          <p:nvPr/>
        </p:nvSpPr>
        <p:spPr>
          <a:xfrm>
            <a:off x="2296882" y="1696751"/>
            <a:ext cx="4822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uk-UA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  <a:p>
            <a:endParaRPr lang="uk-UA" sz="1400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38724" y="1424190"/>
          <a:ext cx="10573269" cy="266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423">
                  <a:extLst>
                    <a:ext uri="{9D8B030D-6E8A-4147-A177-3AD203B41FA5}">
                      <a16:colId xmlns:a16="http://schemas.microsoft.com/office/drawing/2014/main" val="1042411096"/>
                    </a:ext>
                  </a:extLst>
                </a:gridCol>
                <a:gridCol w="3524423">
                  <a:extLst>
                    <a:ext uri="{9D8B030D-6E8A-4147-A177-3AD203B41FA5}">
                      <a16:colId xmlns:a16="http://schemas.microsoft.com/office/drawing/2014/main" val="2226928574"/>
                    </a:ext>
                  </a:extLst>
                </a:gridCol>
                <a:gridCol w="3524423">
                  <a:extLst>
                    <a:ext uri="{9D8B030D-6E8A-4147-A177-3AD203B41FA5}">
                      <a16:colId xmlns:a16="http://schemas.microsoft.com/office/drawing/2014/main" val="1797394421"/>
                    </a:ext>
                  </a:extLst>
                </a:gridCol>
              </a:tblGrid>
              <a:tr h="216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Фізична особа / ФОП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Юридична особа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94986"/>
                  </a:ext>
                </a:extLst>
              </a:tr>
              <a:tr h="678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Персональна інформація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 контакти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ПІБ заявника (дата народження)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Реєстраційний номер облікової картки платника податків або серія та номер паспорта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Телефон, адреса електронної пошти та веб-сайт (за наявності)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Найменування та організаційно правова форма 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ЄДРПОУ обліковий номер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Телефон, адреса електронної пошти та веб-сайт (контактна особа)  </a:t>
                      </a:r>
                    </a:p>
                    <a:p>
                      <a:pPr marL="285750" indent="-2857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457928"/>
                  </a:ext>
                </a:extLst>
              </a:tr>
              <a:tr h="912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Діяльність (бізнес) /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зайнятість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Основний вид економічної діяльності (для ФОП) 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Місцезнаходження (адреса місця проживання) та фактичне місце провадження господарської діяльності 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найманих працівників (для ФОП)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Основний вид економічної діяльності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Місцезнаходження (адреса місця проживання) та фактичне місце провадження господарської діяльності 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Інформація про керівника (ПІБ, дата народження, паспортні дані, РНКОПП)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найманих працівників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352067"/>
                  </a:ext>
                </a:extLst>
              </a:tr>
              <a:tr h="709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Бізнес план та </a:t>
                      </a:r>
                      <a:br>
                        <a:rPr lang="uk-UA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фінансова інформація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Інформація про отримання будь-якої державної допомоги або грантів під час воєнного стану (для ФОП)  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Збитки, яких зазнали у зв’язку із веденням бойових дій 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Бізнес –план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Інформація про отримання будь-якої державної допомоги або грантів під час воєнного стану (для ФОП)  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Збитки, яких зазнали у зв’язку із веденням бойових дій </a:t>
                      </a:r>
                    </a:p>
                    <a:p>
                      <a:pPr marL="342900" indent="-34290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Бізнес –план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172014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8" y="1864271"/>
            <a:ext cx="457131" cy="4571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6" y="2646739"/>
            <a:ext cx="457131" cy="4591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6" y="3421320"/>
            <a:ext cx="457131" cy="4591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7765708" y="1499515"/>
            <a:ext cx="172675" cy="2217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1130543" y="1499515"/>
            <a:ext cx="172675" cy="221798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-5368" y="1704517"/>
            <a:ext cx="12192000" cy="0"/>
          </a:xfrm>
          <a:prstGeom prst="line">
            <a:avLst/>
          </a:prstGeom>
          <a:ln w="19050">
            <a:solidFill>
              <a:srgbClr val="D4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156" y="4607776"/>
            <a:ext cx="4652533" cy="2152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636230-DFA7-4070-B5EF-DA039F337536}"/>
              </a:ext>
            </a:extLst>
          </p:cNvPr>
          <p:cNvSpPr txBox="1"/>
          <p:nvPr/>
        </p:nvSpPr>
        <p:spPr>
          <a:xfrm>
            <a:off x="1038724" y="4732069"/>
            <a:ext cx="45609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Розуміння розміру інвестицій </a:t>
            </a:r>
            <a:b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(власні кошти, гранти, партнери)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16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окупності проекту </a:t>
            </a: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(прибутковість)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реалізації бізнесу </a:t>
            </a: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(процеси, рішення, сильні/ слабкі сторони)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85033" y="4199385"/>
            <a:ext cx="2044772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Обґрунтування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219" y="4193332"/>
            <a:ext cx="202101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Бізнес план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219" y="1024718"/>
            <a:ext cx="202101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Заявка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7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30339"/>
              </p:ext>
            </p:extLst>
          </p:nvPr>
        </p:nvGraphicFramePr>
        <p:xfrm>
          <a:off x="221837" y="2149694"/>
          <a:ext cx="11823019" cy="443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839">
                  <a:extLst>
                    <a:ext uri="{9D8B030D-6E8A-4147-A177-3AD203B41FA5}">
                      <a16:colId xmlns:a16="http://schemas.microsoft.com/office/drawing/2014/main" val="4136311187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1831876402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647302135"/>
                    </a:ext>
                  </a:extLst>
                </a:gridCol>
                <a:gridCol w="993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3034">
                  <a:extLst>
                    <a:ext uri="{9D8B030D-6E8A-4147-A177-3AD203B41FA5}">
                      <a16:colId xmlns:a16="http://schemas.microsoft.com/office/drawing/2014/main" val="67394898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1631622366"/>
                    </a:ext>
                  </a:extLst>
                </a:gridCol>
                <a:gridCol w="1623849">
                  <a:extLst>
                    <a:ext uri="{9D8B030D-6E8A-4147-A177-3AD203B41FA5}">
                      <a16:colId xmlns:a16="http://schemas.microsoft.com/office/drawing/2014/main" val="4075412431"/>
                    </a:ext>
                  </a:extLst>
                </a:gridCol>
              </a:tblGrid>
              <a:tr h="498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Грантоотримувач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ФОП та ЮО, крім державного / комунального секторів економіки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Фізична особа-підприємець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ФОП та ЮО, крім державного / комунального секторів економіки – сг вирощування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ФОП та ЮО, крім державного / комунального секторів економіки – сг вирощування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ФОП та ЮО, крім державного / комунального секторів економіки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715552"/>
                  </a:ext>
                </a:extLst>
              </a:tr>
              <a:tr h="347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Розмір гранту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50-150 тис 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UAH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k-UA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робоче місце)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тис 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UAH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k-UA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робочих місця)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50-250 тис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UAH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k-UA" sz="8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 робоче місце)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9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 тис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UAH</a:t>
                      </a:r>
                      <a:endParaRPr lang="uk-UA" sz="9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робочих місця)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1 млн </a:t>
                      </a: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UAH</a:t>
                      </a:r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 робочих місця)</a:t>
                      </a:r>
                      <a:endParaRPr lang="ru-RU" sz="8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10 млн тис 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UAH</a:t>
                      </a:r>
                      <a:endParaRPr lang="uk-UA"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k-UA" sz="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(сг земель до 25 Га)</a:t>
                      </a:r>
                      <a:endParaRPr lang="ru-RU" sz="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 млн 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UAH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8 млн 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UAH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928674"/>
                  </a:ext>
                </a:extLst>
              </a:tr>
              <a:tr h="362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Участь власними коштами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менше 30%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менше 30%</a:t>
                      </a:r>
                      <a:endParaRPr lang="ru-RU" sz="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менше 30%                                                  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менше 30% (перші 1000),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менше 50% (наступні)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930054"/>
                  </a:ext>
                </a:extLst>
              </a:tr>
              <a:tr h="1375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 гранту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придбання меблів, обладнання (крім транспортних засобів)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закупівля ліцензійного ПЗ, тварин, сировини, матеріалів та послуг  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орендна плата за нежитлове приміщення 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лізинг обладнання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орендна плата за обладнання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використання у п-кій д-ті прав інших суб'єктів господарювання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придбання меблів, обладнання,</a:t>
                      </a:r>
                      <a:r>
                        <a:rPr lang="uk-UA" sz="85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транспортних засобів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закупівля ліцензійного ПЗ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закупівля</a:t>
                      </a:r>
                      <a:r>
                        <a:rPr lang="uk-UA" sz="85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свійських </a:t>
                      </a: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тварин, птиці та бджіл, молодняка тварин, саджанців, посівного матеріалу, сировини, матеріалів та послуг  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послуги з маркетингу та реклами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орендна плата за нежитлове приміщення 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лізинг обладнання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орендна плата за обладнання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використання у п-кій д-ті прав інших суб'єктів господарювання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висадка та облаштування нового саду, ягіднику, винограднику площею від 1 до 25 гектарів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створення тепличного модуля площею не менше 0,4 га та не більше 2,4 га (нові робочі місця не менше 14</a:t>
                      </a:r>
                      <a:r>
                        <a:rPr lang="uk-UA" sz="85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1 га площі модульної теплиці</a:t>
                      </a: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придбання засобів виробництва (садивний матеріал, насіння, технологічне обладнання)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придбання основних, доставка та введення в експлуатацію основних засобів виробництва (машини та обладнання)</a:t>
                      </a:r>
                    </a:p>
                    <a:p>
                      <a:endParaRPr lang="uk-UA" sz="85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44313"/>
                  </a:ext>
                </a:extLst>
              </a:tr>
              <a:tr h="535715">
                <a:tc>
                  <a:txBody>
                    <a:bodyPr/>
                    <a:lstStyle/>
                    <a:p>
                      <a:pPr algn="l"/>
                      <a:r>
                        <a:rPr lang="uk-UA" sz="11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Період освоєння</a:t>
                      </a:r>
                    </a:p>
                    <a:p>
                      <a:pPr algn="l"/>
                      <a:r>
                        <a:rPr lang="uk-UA" sz="11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 дати</a:t>
                      </a:r>
                      <a:r>
                        <a:rPr lang="uk-UA" sz="11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1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зарахування)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CD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місяців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CD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місяців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CD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місяців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CD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місяців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CD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uk-UA" sz="9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місяців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Термін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1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розгляд</a:t>
                      </a:r>
                      <a:r>
                        <a:rPr lang="uk-U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uk-UA" sz="900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робочих днів  з моменту подачі заяви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900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uk-UA" sz="900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робочих</a:t>
                      </a: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900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днів  </a:t>
                      </a: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 моменту подач</a:t>
                      </a:r>
                      <a:r>
                        <a:rPr lang="uk-UA" sz="9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</a:t>
                      </a: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900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заяви</a:t>
                      </a:r>
                      <a:endParaRPr lang="ru-RU" sz="9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uk-UA" sz="900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робочих днів  з моменту подачі заяви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442355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1">
            <a:extLst>
              <a:ext uri="{FF2B5EF4-FFF2-40B4-BE49-F238E27FC236}">
                <a16:creationId xmlns:a16="http://schemas.microsoft.com/office/drawing/2014/main" id="{6552336C-22D6-7126-06B7-721927FA4DCD}"/>
              </a:ext>
            </a:extLst>
          </p:cNvPr>
          <p:cNvSpPr/>
          <p:nvPr/>
        </p:nvSpPr>
        <p:spPr>
          <a:xfrm>
            <a:off x="1785546" y="1188061"/>
            <a:ext cx="1852064" cy="637722"/>
          </a:xfrm>
          <a:prstGeom prst="roundRect">
            <a:avLst/>
          </a:prstGeom>
          <a:solidFill>
            <a:srgbClr val="D4CD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Мікрогранти на створення, або розвиток власного бізнесу</a:t>
            </a:r>
          </a:p>
        </p:txBody>
      </p:sp>
      <p:sp>
        <p:nvSpPr>
          <p:cNvPr id="5" name="Прямоугольник: скругленные углы 53">
            <a:extLst>
              <a:ext uri="{FF2B5EF4-FFF2-40B4-BE49-F238E27FC236}">
                <a16:creationId xmlns:a16="http://schemas.microsoft.com/office/drawing/2014/main" id="{1E44BCB7-780A-6B9F-F896-58858D093B45}"/>
              </a:ext>
            </a:extLst>
          </p:cNvPr>
          <p:cNvSpPr/>
          <p:nvPr/>
        </p:nvSpPr>
        <p:spPr>
          <a:xfrm>
            <a:off x="6112871" y="1178051"/>
            <a:ext cx="1905007" cy="637722"/>
          </a:xfrm>
          <a:prstGeom prst="roundRect">
            <a:avLst/>
          </a:prstGeom>
          <a:solidFill>
            <a:srgbClr val="D4CD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на створення або розвитку садівництва, ягідництва та виноградарства</a:t>
            </a:r>
          </a:p>
        </p:txBody>
      </p:sp>
      <p:sp>
        <p:nvSpPr>
          <p:cNvPr id="6" name="Прямоугольник: скругленные углы 54">
            <a:extLst>
              <a:ext uri="{FF2B5EF4-FFF2-40B4-BE49-F238E27FC236}">
                <a16:creationId xmlns:a16="http://schemas.microsoft.com/office/drawing/2014/main" id="{E178092A-3B2A-5023-8BC9-ED87FD396079}"/>
              </a:ext>
            </a:extLst>
          </p:cNvPr>
          <p:cNvSpPr/>
          <p:nvPr/>
        </p:nvSpPr>
        <p:spPr>
          <a:xfrm>
            <a:off x="8285494" y="1178051"/>
            <a:ext cx="1819138" cy="637722"/>
          </a:xfrm>
          <a:prstGeom prst="roundRect">
            <a:avLst/>
          </a:prstGeom>
          <a:solidFill>
            <a:srgbClr val="D4CD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на створення або розвитку тепличного господарства</a:t>
            </a:r>
          </a:p>
        </p:txBody>
      </p:sp>
      <p:sp>
        <p:nvSpPr>
          <p:cNvPr id="7" name="Прямоугольник: скругленные углы 56">
            <a:extLst>
              <a:ext uri="{FF2B5EF4-FFF2-40B4-BE49-F238E27FC236}">
                <a16:creationId xmlns:a16="http://schemas.microsoft.com/office/drawing/2014/main" id="{251E719B-1463-3948-53E9-2960024A2407}"/>
              </a:ext>
            </a:extLst>
          </p:cNvPr>
          <p:cNvSpPr/>
          <p:nvPr/>
        </p:nvSpPr>
        <p:spPr>
          <a:xfrm>
            <a:off x="10372248" y="1186763"/>
            <a:ext cx="1749973" cy="637722"/>
          </a:xfrm>
          <a:prstGeom prst="roundRect">
            <a:avLst/>
          </a:prstGeom>
          <a:solidFill>
            <a:srgbClr val="D4CD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на створення</a:t>
            </a:r>
          </a:p>
          <a:p>
            <a:pPr lvl="0"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розвиток переробних підприємств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9367" y="193678"/>
            <a:ext cx="5460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>
                <a:solidFill>
                  <a:schemeClr val="bg1"/>
                </a:solidFill>
                <a:latin typeface="Arial Black" pitchFamily="34" charset="0"/>
              </a:rPr>
              <a:t>Коротко про головне 1/2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699" y="2404314"/>
            <a:ext cx="140135" cy="1800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2162391"/>
            <a:ext cx="12192000" cy="0"/>
          </a:xfrm>
          <a:prstGeom prst="line">
            <a:avLst/>
          </a:prstGeom>
          <a:ln w="19050">
            <a:solidFill>
              <a:srgbClr val="D4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699" y="3009962"/>
            <a:ext cx="140135" cy="1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699" y="3537174"/>
            <a:ext cx="140135" cy="1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699" y="4661808"/>
            <a:ext cx="140135" cy="1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699" y="5786769"/>
            <a:ext cx="140135" cy="1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699" y="6290680"/>
            <a:ext cx="140135" cy="180000"/>
          </a:xfrm>
          <a:prstGeom prst="rect">
            <a:avLst/>
          </a:prstGeom>
        </p:spPr>
      </p:pic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6552336C-22D6-7126-06B7-721927FA4DCD}"/>
              </a:ext>
            </a:extLst>
          </p:cNvPr>
          <p:cNvSpPr/>
          <p:nvPr/>
        </p:nvSpPr>
        <p:spPr>
          <a:xfrm>
            <a:off x="3932209" y="1186763"/>
            <a:ext cx="1892058" cy="637722"/>
          </a:xfrm>
          <a:prstGeom prst="roundRect">
            <a:avLst/>
          </a:prstGeom>
          <a:solidFill>
            <a:srgbClr val="D4CD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Гранти для ветеранів та другого з подружжя на розвиток або створення власного бізнесу</a:t>
            </a:r>
          </a:p>
        </p:txBody>
      </p:sp>
      <p:sp>
        <p:nvSpPr>
          <p:cNvPr id="2" name="Овал 1"/>
          <p:cNvSpPr/>
          <p:nvPr/>
        </p:nvSpPr>
        <p:spPr>
          <a:xfrm>
            <a:off x="11121234" y="1875206"/>
            <a:ext cx="252000" cy="2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uk-UA" sz="16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752238" y="1875206"/>
            <a:ext cx="252000" cy="2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uk-UA" sz="14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585578" y="1875206"/>
            <a:ext cx="252000" cy="2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uk-UA" sz="14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939374" y="1875206"/>
            <a:ext cx="252000" cy="2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uk-UA" sz="16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9069063" y="1876027"/>
            <a:ext cx="252000" cy="2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uk-UA" sz="16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8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66746"/>
              </p:ext>
            </p:extLst>
          </p:nvPr>
        </p:nvGraphicFramePr>
        <p:xfrm>
          <a:off x="221837" y="2149694"/>
          <a:ext cx="11823019" cy="472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839">
                  <a:extLst>
                    <a:ext uri="{9D8B030D-6E8A-4147-A177-3AD203B41FA5}">
                      <a16:colId xmlns:a16="http://schemas.microsoft.com/office/drawing/2014/main" val="4136311187"/>
                    </a:ext>
                  </a:extLst>
                </a:gridCol>
                <a:gridCol w="1801015">
                  <a:extLst>
                    <a:ext uri="{9D8B030D-6E8A-4147-A177-3AD203B41FA5}">
                      <a16:colId xmlns:a16="http://schemas.microsoft.com/office/drawing/2014/main" val="1831876402"/>
                    </a:ext>
                  </a:extLst>
                </a:gridCol>
                <a:gridCol w="183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938">
                  <a:extLst>
                    <a:ext uri="{9D8B030D-6E8A-4147-A177-3AD203B41FA5}">
                      <a16:colId xmlns:a16="http://schemas.microsoft.com/office/drawing/2014/main" val="67394898"/>
                    </a:ext>
                  </a:extLst>
                </a:gridCol>
                <a:gridCol w="2408222">
                  <a:extLst>
                    <a:ext uri="{9D8B030D-6E8A-4147-A177-3AD203B41FA5}">
                      <a16:colId xmlns:a16="http://schemas.microsoft.com/office/drawing/2014/main" val="1631622366"/>
                    </a:ext>
                  </a:extLst>
                </a:gridCol>
                <a:gridCol w="2104151">
                  <a:extLst>
                    <a:ext uri="{9D8B030D-6E8A-4147-A177-3AD203B41FA5}">
                      <a16:colId xmlns:a16="http://schemas.microsoft.com/office/drawing/2014/main" val="4075412431"/>
                    </a:ext>
                  </a:extLst>
                </a:gridCol>
              </a:tblGrid>
              <a:tr h="1377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Умови гранту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створення робочих місць залежно від розміру гранту 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сплата податків та зборів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CD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створення робочих місць залежно від розміру гранту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CD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сплата податків та зборів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створити нові робочі місця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здійснювати підприємницьку діяльність після проекту висадки протягом 5 років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забезпечити новий сад, ягідник чи виноградник системою зрошення з </a:t>
                      </a:r>
                      <a:r>
                        <a:rPr lang="ru-RU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водозабором</a:t>
                      </a:r>
                      <a:endParaRPr lang="uk-UA" sz="85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сплачувати до бюджету податки </a:t>
                      </a:r>
                      <a:r>
                        <a:rPr lang="uk-UA" sz="85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 збори протягом не менше 5 років</a:t>
                      </a:r>
                      <a:endParaRPr lang="ru-RU" sz="85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створити не</a:t>
                      </a:r>
                      <a:r>
                        <a:rPr lang="uk-UA" sz="85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менше 14 нових робочих місць на 1 га площі модульної теплиці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здійснювати підприємницьку діяльність після закінчення будівництва не менше 3 років 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забезпечити модульну теплицю джерелом</a:t>
                      </a:r>
                      <a:r>
                        <a:rPr lang="ru-RU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водозабору та </a:t>
                      </a: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зрошенням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CD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85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сплачувати до бюджету податки </a:t>
                      </a:r>
                      <a:r>
                        <a:rPr lang="uk-UA" sz="85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 збори протягом не менше 3 років</a:t>
                      </a:r>
                      <a:endParaRPr lang="ru-RU" sz="85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сплата протягом 3 років з дня отримання гранту податків, зборів (обов’язкових платежів), єдиного внеску на соціальне страхування у розмірі отриманого гранту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створення нових робочих</a:t>
                      </a:r>
                      <a:r>
                        <a:rPr lang="ru-RU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місць</a:t>
                      </a:r>
                      <a:r>
                        <a:rPr lang="ru-RU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залежності від розміру</a:t>
                      </a:r>
                      <a:r>
                        <a:rPr lang="uk-UA" sz="85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отриманого гранту</a:t>
                      </a:r>
                      <a:r>
                        <a:rPr lang="ru-RU" sz="85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715552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Хто приймає рішення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Державний Центр Зайнятості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Державний Центр Зайнятості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Мінагрополітики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Мінагрополітики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Мінекономіки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928674"/>
                  </a:ext>
                </a:extLst>
              </a:tr>
              <a:tr h="1180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Участь банку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 (перевірка)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ділової</a:t>
                      </a:r>
                      <a:r>
                        <a:rPr lang="uk-UA" sz="9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репутації;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9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оцінка основних показників бізнес-плану.</a:t>
                      </a:r>
                      <a:endParaRPr lang="uk-UA" sz="9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 (перевірка)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ділової</a:t>
                      </a:r>
                      <a:r>
                        <a:rPr lang="uk-UA" sz="9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репутації;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9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оцінка основних показників бізнес-плану</a:t>
                      </a:r>
                      <a:endParaRPr lang="uk-UA" sz="9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 (перевірка)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ділової</a:t>
                      </a:r>
                      <a:r>
                        <a:rPr lang="uk-UA" sz="9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репутації.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 (перевірка)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ділової</a:t>
                      </a:r>
                      <a:r>
                        <a:rPr lang="uk-UA" sz="9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репутації.</a:t>
                      </a:r>
                      <a:endParaRPr lang="uk-UA" sz="9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9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Агент (перевірка) - ділової</a:t>
                      </a:r>
                      <a:r>
                        <a:rPr lang="uk-UA" sz="9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репутації;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9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оцінка основних показників бізнес-плану;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9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поглиблений аналіз бізнес-плану;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9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аналіз на реалістичність та окупність бізнес-плану.</a:t>
                      </a:r>
                      <a:endParaRPr lang="uk-UA" sz="9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930054"/>
                  </a:ext>
                </a:extLst>
              </a:tr>
              <a:tr h="1725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Моніторинг,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цільового використання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900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 </a:t>
                      </a:r>
                      <a:r>
                        <a:rPr lang="uk-UA" sz="900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цільового використання при проведенні операцій по рахунках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4CD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 </a:t>
                      </a:r>
                      <a:r>
                        <a:rPr lang="uk-UA" sz="900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цільового використання при проведенні операцій по рахунках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цільового використання при проведенні операцій по рахунках;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Моніторинг та перевірка вимог отримання гранту;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Моніторинг сплати податків;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Моніторинг створення робочих місць;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Перевірка факту проведення насаджень, придбання обладнання.</a:t>
                      </a:r>
                      <a:endParaRPr lang="uk-UA" sz="9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цільового використання при проведенні операцій по рахунках;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Моніторинг та перевірка вимог отримання гранту;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Моніторинг сплати податків;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Моніторинг створення робочих місць;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Перевірка факту проведення насаджень, придбання обладнання.</a:t>
                      </a:r>
                      <a:endParaRPr lang="uk-UA" sz="9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цільового використання при проведенні операцій по рахунках;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Моніторинг та перевірка вимог отримання гранту;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Моніторинг сплати податків;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Моніторинг створення робочих місць;</a:t>
                      </a:r>
                    </a:p>
                    <a:p>
                      <a:pPr marL="171450" indent="-171450">
                        <a:buClr>
                          <a:srgbClr val="D4C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uk-UA" sz="9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Перевірка факту проведення насаджень, придбання обладнання.</a:t>
                      </a:r>
                      <a:endParaRPr lang="uk-UA" sz="9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44313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1">
            <a:extLst>
              <a:ext uri="{FF2B5EF4-FFF2-40B4-BE49-F238E27FC236}">
                <a16:creationId xmlns:a16="http://schemas.microsoft.com/office/drawing/2014/main" id="{6552336C-22D6-7126-06B7-721927FA4DCD}"/>
              </a:ext>
            </a:extLst>
          </p:cNvPr>
          <p:cNvSpPr/>
          <p:nvPr/>
        </p:nvSpPr>
        <p:spPr>
          <a:xfrm>
            <a:off x="1560785" y="1183009"/>
            <a:ext cx="1757439" cy="637722"/>
          </a:xfrm>
          <a:prstGeom prst="roundRect">
            <a:avLst/>
          </a:prstGeom>
          <a:solidFill>
            <a:srgbClr val="D4CD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Мікрогранти на створення, або розвиток власного бізнесу</a:t>
            </a:r>
          </a:p>
        </p:txBody>
      </p:sp>
      <p:sp>
        <p:nvSpPr>
          <p:cNvPr id="5" name="Прямоугольник: скругленные углы 53">
            <a:extLst>
              <a:ext uri="{FF2B5EF4-FFF2-40B4-BE49-F238E27FC236}">
                <a16:creationId xmlns:a16="http://schemas.microsoft.com/office/drawing/2014/main" id="{1E44BCB7-780A-6B9F-F896-58858D093B45}"/>
              </a:ext>
            </a:extLst>
          </p:cNvPr>
          <p:cNvSpPr/>
          <p:nvPr/>
        </p:nvSpPr>
        <p:spPr>
          <a:xfrm>
            <a:off x="5779357" y="1183009"/>
            <a:ext cx="1905007" cy="637722"/>
          </a:xfrm>
          <a:prstGeom prst="roundRect">
            <a:avLst/>
          </a:prstGeom>
          <a:solidFill>
            <a:srgbClr val="D4CD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на створення або розвитку садівництва, ягідництва та виноградарства</a:t>
            </a:r>
          </a:p>
        </p:txBody>
      </p:sp>
      <p:sp>
        <p:nvSpPr>
          <p:cNvPr id="6" name="Прямоугольник: скругленные углы 54">
            <a:extLst>
              <a:ext uri="{FF2B5EF4-FFF2-40B4-BE49-F238E27FC236}">
                <a16:creationId xmlns:a16="http://schemas.microsoft.com/office/drawing/2014/main" id="{E178092A-3B2A-5023-8BC9-ED87FD396079}"/>
              </a:ext>
            </a:extLst>
          </p:cNvPr>
          <p:cNvSpPr/>
          <p:nvPr/>
        </p:nvSpPr>
        <p:spPr>
          <a:xfrm>
            <a:off x="7982018" y="1181867"/>
            <a:ext cx="1819138" cy="637722"/>
          </a:xfrm>
          <a:prstGeom prst="roundRect">
            <a:avLst/>
          </a:prstGeom>
          <a:solidFill>
            <a:srgbClr val="D4CD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на створення або розвитку тепличного господарства</a:t>
            </a:r>
          </a:p>
        </p:txBody>
      </p:sp>
      <p:sp>
        <p:nvSpPr>
          <p:cNvPr id="7" name="Прямоугольник: скругленные углы 56">
            <a:extLst>
              <a:ext uri="{FF2B5EF4-FFF2-40B4-BE49-F238E27FC236}">
                <a16:creationId xmlns:a16="http://schemas.microsoft.com/office/drawing/2014/main" id="{251E719B-1463-3948-53E9-2960024A2407}"/>
              </a:ext>
            </a:extLst>
          </p:cNvPr>
          <p:cNvSpPr/>
          <p:nvPr/>
        </p:nvSpPr>
        <p:spPr>
          <a:xfrm>
            <a:off x="10079270" y="1183148"/>
            <a:ext cx="1749973" cy="637722"/>
          </a:xfrm>
          <a:prstGeom prst="roundRect">
            <a:avLst/>
          </a:prstGeom>
          <a:solidFill>
            <a:srgbClr val="D4CD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на створення</a:t>
            </a:r>
          </a:p>
          <a:p>
            <a:pPr lvl="0"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розвиток переробних підприємств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9367" y="193678"/>
            <a:ext cx="54601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>
                <a:solidFill>
                  <a:schemeClr val="bg1"/>
                </a:solidFill>
                <a:latin typeface="Arial Black" pitchFamily="34" charset="0"/>
              </a:rPr>
              <a:t>Коротко про головне 2/2</a:t>
            </a:r>
            <a:endParaRPr lang="ru-RU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692" y="2750517"/>
            <a:ext cx="140135" cy="1800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2162391"/>
            <a:ext cx="12192000" cy="0"/>
          </a:xfrm>
          <a:prstGeom prst="line">
            <a:avLst/>
          </a:prstGeom>
          <a:ln w="19050">
            <a:solidFill>
              <a:srgbClr val="D4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699" y="3668218"/>
            <a:ext cx="140135" cy="1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699" y="4495919"/>
            <a:ext cx="140135" cy="1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693" y="5936380"/>
            <a:ext cx="140135" cy="180000"/>
          </a:xfrm>
          <a:prstGeom prst="rect">
            <a:avLst/>
          </a:prstGeom>
        </p:spPr>
      </p:pic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6552336C-22D6-7126-06B7-721927FA4DCD}"/>
              </a:ext>
            </a:extLst>
          </p:cNvPr>
          <p:cNvSpPr/>
          <p:nvPr/>
        </p:nvSpPr>
        <p:spPr>
          <a:xfrm>
            <a:off x="3589646" y="1186763"/>
            <a:ext cx="1892058" cy="637722"/>
          </a:xfrm>
          <a:prstGeom prst="roundRect">
            <a:avLst/>
          </a:prstGeom>
          <a:solidFill>
            <a:srgbClr val="D4CD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Гранти для ветеранів та другого з подружжя на розвиток або створення власного бізнесу</a:t>
            </a:r>
          </a:p>
        </p:txBody>
      </p:sp>
      <p:sp>
        <p:nvSpPr>
          <p:cNvPr id="2" name="Овал 1"/>
          <p:cNvSpPr/>
          <p:nvPr/>
        </p:nvSpPr>
        <p:spPr>
          <a:xfrm>
            <a:off x="10777202" y="1875206"/>
            <a:ext cx="252000" cy="2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uk-UA" sz="16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381504" y="1875206"/>
            <a:ext cx="252000" cy="2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uk-UA" sz="14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302597" y="1875206"/>
            <a:ext cx="252000" cy="2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uk-UA" sz="14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513403" y="1875206"/>
            <a:ext cx="252000" cy="2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uk-UA" sz="16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684061" y="1876687"/>
            <a:ext cx="252000" cy="25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>
                <a:solidFill>
                  <a:schemeClr val="tx1"/>
                </a:solidFill>
                <a:sym typeface="Wingdings" panose="05000000000000000000" pitchFamily="2" charset="2"/>
              </a:rPr>
              <a:t></a:t>
            </a:r>
            <a:endParaRPr lang="uk-UA" sz="16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6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3653" cy="4340361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6791278" y="3641190"/>
            <a:ext cx="4642290" cy="2546261"/>
          </a:xfrm>
          <a:prstGeom prst="flowChartAlternateProcess">
            <a:avLst/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19390"/>
              </p:ext>
            </p:extLst>
          </p:nvPr>
        </p:nvGraphicFramePr>
        <p:xfrm>
          <a:off x="7058631" y="3547675"/>
          <a:ext cx="4191925" cy="225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1887"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887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91278" y="2158770"/>
            <a:ext cx="46863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80000"/>
              </a:lnSpc>
              <a:spcAft>
                <a:spcPts val="800"/>
              </a:spcAft>
            </a:pPr>
            <a:r>
              <a:rPr lang="uk-UA" sz="3000" kern="0" dirty="0">
                <a:solidFill>
                  <a:schemeClr val="bg1"/>
                </a:solidFill>
                <a:latin typeface="Arial Black" pitchFamily="34" charset="0"/>
                <a:ea typeface="Helvetica Light"/>
                <a:cs typeface="Arial" pitchFamily="34" charset="0"/>
              </a:rPr>
              <a:t>Україна переможе.</a:t>
            </a:r>
          </a:p>
          <a:p>
            <a:pPr marL="0" lvl="1" algn="just">
              <a:lnSpc>
                <a:spcPct val="80000"/>
              </a:lnSpc>
              <a:spcAft>
                <a:spcPts val="800"/>
              </a:spcAft>
            </a:pPr>
            <a:r>
              <a:rPr lang="uk-UA" sz="3000" kern="0" dirty="0">
                <a:solidFill>
                  <a:schemeClr val="bg1"/>
                </a:solidFill>
                <a:latin typeface="Arial Black" pitchFamily="34" charset="0"/>
                <a:ea typeface="Helvetica Light"/>
                <a:cs typeface="Arial" pitchFamily="34" charset="0"/>
              </a:rPr>
              <a:t>Ми допоможемо!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171" y="307490"/>
            <a:ext cx="1456976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248" y="2644726"/>
            <a:ext cx="6547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D4CD00"/>
                </a:solidFill>
                <a:latin typeface="Arial Black" pitchFamily="34" charset="0"/>
              </a:rPr>
              <a:t> </a:t>
            </a:r>
          </a:p>
          <a:p>
            <a:r>
              <a:rPr lang="uk-UA" sz="4000" dirty="0">
                <a:solidFill>
                  <a:srgbClr val="D4CD00"/>
                </a:solidFill>
                <a:latin typeface="Arial Black" pitchFamily="34" charset="0"/>
              </a:rPr>
              <a:t>ГРАНТОВІ ПРОГРАМИ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2700"/>
            <a:ext cx="5740400" cy="39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49" y="196437"/>
            <a:ext cx="1522357" cy="7611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00" y="223113"/>
            <a:ext cx="740226" cy="7402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84" y="85640"/>
            <a:ext cx="871975" cy="871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17" y="213426"/>
            <a:ext cx="766744" cy="75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2954" y="2512443"/>
            <a:ext cx="6591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solidFill>
                  <a:srgbClr val="D4CD00"/>
                </a:solidFill>
                <a:latin typeface="Arial Black" pitchFamily="34" charset="0"/>
              </a:rPr>
              <a:t>СВОЯ СПРАВА / ВЕТЕРАН</a:t>
            </a:r>
          </a:p>
        </p:txBody>
      </p:sp>
    </p:spTree>
    <p:extLst>
      <p:ext uri="{BB962C8B-B14F-4D97-AF65-F5344CB8AC3E}">
        <p14:creationId xmlns:p14="http://schemas.microsoft.com/office/powerpoint/2010/main" val="263308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33" y="145110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46" y="284635"/>
            <a:ext cx="740226" cy="74022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316501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840756" y="1836237"/>
            <a:ext cx="51022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тис. грн.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робоче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місце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тис. грн.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робочих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endParaRPr lang="uk-UA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*грант, який надається одному отримувачу, визначається відповідно до його запиту, але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менше 50 тис. грн.</a:t>
            </a:r>
          </a:p>
        </p:txBody>
      </p:sp>
      <p:sp>
        <p:nvSpPr>
          <p:cNvPr id="92" name="Прямоугольник 12"/>
          <p:cNvSpPr/>
          <p:nvPr/>
        </p:nvSpPr>
        <p:spPr>
          <a:xfrm>
            <a:off x="842823" y="2579888"/>
            <a:ext cx="5253841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покриття таких витрат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як:</a:t>
            </a: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придбання меблів, обладнання (крім транспортних засобів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необхідного для провадження господарської діяльності </a:t>
            </a: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закупівля ліцензійного програмного забезпечення, тварин, сировини, матеріалів, товарів та послуг, пов’язаних з виробництвом продукції/ наданням послуг (якщо такі витрати становлять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50 </a:t>
            </a:r>
            <a:r>
              <a:rPr lang="en-US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uk-UA" sz="1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послуги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маркетингу та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реклами (якщо така послуга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становить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орендна плата за нежитлове приміщення (якщо такі витрати становлять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25 %</a:t>
            </a:r>
            <a:r>
              <a:rPr lang="uk-UA" sz="1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орендна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плата за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 (якщо така орендна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плата становить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uk-UA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лізинг обладнання (крім автомобілів, мотоциклів та інших  транспортних засобів особистого користування)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у підприємницькій діяльності прав інших суб’єктів господарювання (</a:t>
            </a:r>
            <a:r>
              <a:rPr lang="uk-UA" sz="1050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комерційна концесія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836307"/>
            <a:ext cx="432000" cy="432000"/>
          </a:xfrm>
          <a:prstGeom prst="rect">
            <a:avLst/>
          </a:prstGeom>
        </p:spPr>
      </p:pic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33941" y="5143723"/>
            <a:ext cx="3390046" cy="14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відкриває рахунок в банку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15 робочих днів </a:t>
            </a:r>
            <a:r>
              <a:rPr lang="ru-RU" sz="12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2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2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позитивного </a:t>
            </a:r>
            <a:r>
              <a:rPr lang="uk-UA" sz="12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lang="ru-RU" sz="1200" dirty="0">
              <a:solidFill>
                <a:srgbClr val="D4CD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Оплата витрат, 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107596" y="1424522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86984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284844" y="5669147"/>
            <a:ext cx="582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lang="en-US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місяців</a:t>
            </a:r>
            <a:r>
              <a:rPr lang="uk-UA" sz="11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місця</a:t>
            </a:r>
            <a:r>
              <a:rPr lang="en-US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суми гранту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підприємницьку діяльність з дня отримання гранту протягом                        не 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бюджету податки та збори протягом не 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1997648" y="5330689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заяви </a:t>
            </a:r>
            <a:b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62677"/>
            <a:ext cx="252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РЦЗ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</a:p>
        </p:txBody>
      </p:sp>
      <p:sp>
        <p:nvSpPr>
          <p:cNvPr id="86" name="Прямоугольник 50"/>
          <p:cNvSpPr/>
          <p:nvPr/>
        </p:nvSpPr>
        <p:spPr>
          <a:xfrm>
            <a:off x="9554565" y="3437213"/>
            <a:ext cx="25522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Співбесіда з РЦЗ</a:t>
            </a:r>
          </a:p>
          <a:p>
            <a:pPr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 приймає рішення про надання гранту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10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52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stCxn id="60" idx="1"/>
            <a:endCxn id="89" idx="3"/>
          </p:cNvCxnSpPr>
          <p:nvPr/>
        </p:nvCxnSpPr>
        <p:spPr>
          <a:xfrm flipH="1" flipV="1">
            <a:off x="8434781" y="3244106"/>
            <a:ext cx="1319268" cy="11954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18" y="3012265"/>
            <a:ext cx="425349" cy="42534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53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869342" y="1180966"/>
            <a:ext cx="163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фізичні особи</a:t>
            </a:r>
          </a:p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юридичні особи </a:t>
            </a:r>
          </a:p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4844" y="244000"/>
            <a:ext cx="6061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D4CD00"/>
                </a:solidFill>
                <a:latin typeface="Arial Black" pitchFamily="34" charset="0"/>
              </a:rPr>
              <a:t>«єРобота: СВОЯ СПРАВА»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88" y="229541"/>
            <a:ext cx="766744" cy="7596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49" y="3001472"/>
            <a:ext cx="513965" cy="50917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73" y="1279542"/>
            <a:ext cx="432000" cy="432000"/>
          </a:xfrm>
          <a:prstGeom prst="rect">
            <a:avLst/>
          </a:prstGeom>
        </p:spPr>
      </p:pic>
      <p:sp>
        <p:nvSpPr>
          <p:cNvPr id="70" name="Прямоугольник 6"/>
          <p:cNvSpPr/>
          <p:nvPr/>
        </p:nvSpPr>
        <p:spPr>
          <a:xfrm>
            <a:off x="3161377" y="1341277"/>
            <a:ext cx="2192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робочих місць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22136" y="2556403"/>
            <a:ext cx="432000" cy="432000"/>
          </a:xfrm>
          <a:prstGeom prst="rect">
            <a:avLst/>
          </a:prstGeom>
        </p:spPr>
      </p:pic>
      <p:sp>
        <p:nvSpPr>
          <p:cNvPr id="7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</a:p>
        </p:txBody>
      </p:sp>
    </p:spTree>
    <p:extLst>
      <p:ext uri="{BB962C8B-B14F-4D97-AF65-F5344CB8AC3E}">
        <p14:creationId xmlns:p14="http://schemas.microsoft.com/office/powerpoint/2010/main" val="167468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33" y="145110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46" y="284635"/>
            <a:ext cx="740226" cy="74022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173136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74" y="4417273"/>
            <a:ext cx="432000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686652" y="1646437"/>
            <a:ext cx="5255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тис. грн.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робоче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місце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тис. грн.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створити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робочих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грн.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створити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робочих місця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з яких займуть ветерани або особи з інвалідністю внаслідок війни)</a:t>
            </a:r>
          </a:p>
        </p:txBody>
      </p:sp>
      <p:sp>
        <p:nvSpPr>
          <p:cNvPr id="92" name="Прямоугольник 12"/>
          <p:cNvSpPr/>
          <p:nvPr/>
        </p:nvSpPr>
        <p:spPr>
          <a:xfrm>
            <a:off x="680653" y="3215156"/>
            <a:ext cx="5416012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покриття таких витрат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як:</a:t>
            </a: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придбання меблів, обладнання, транспортних засобів (які будуть використовуватись в комерційних та виробничих цілях),  необхідних для провадження господарської діяльності </a:t>
            </a: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закупівля ліцензійного програмного забезпечення (якщо такі витрати становлять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50 </a:t>
            </a:r>
            <a:r>
              <a:rPr lang="en-US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uk-UA" sz="1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закупівля свійських тварин, птиці та бджіл, молодняка тварин та птиці, саджанців, посівного матеріалу, сировини, матеріалів, товарів та послуг, пов'язаних з реалізацією бізнес-плану (сумарно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70 %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послуги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маркетингу та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реклами (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орендна плата за нежитлове приміщення (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25 %</a:t>
            </a:r>
            <a:r>
              <a:rPr lang="uk-UA" sz="1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орендна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плата за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 (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50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uk-UA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лізинг обладнання, крім автомобілів, мотоциклів та інших  транспортних засобів особистого користування (</a:t>
            </a:r>
            <a:r>
              <a:rPr lang="uk-UA" sz="1050" u="sng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50 % </a:t>
            </a: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гранту)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uk-U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у підприємницькій діяльності прав інших суб’єктів господарювання (</a:t>
            </a:r>
            <a:r>
              <a:rPr lang="uk-UA" sz="1050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комерційна концесія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755832"/>
            <a:ext cx="432000" cy="432000"/>
          </a:xfrm>
          <a:prstGeom prst="rect">
            <a:avLst/>
          </a:prstGeom>
        </p:spPr>
      </p:pic>
      <p:sp>
        <p:nvSpPr>
          <p:cNvPr id="102" name="Прямоугольник 51"/>
          <p:cNvSpPr/>
          <p:nvPr/>
        </p:nvSpPr>
        <p:spPr>
          <a:xfrm>
            <a:off x="10092072" y="4940438"/>
            <a:ext cx="1950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 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16446" y="4841422"/>
            <a:ext cx="3439770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відкриває рахунок в банку</a:t>
            </a:r>
          </a:p>
          <a:p>
            <a:pPr lvl="0">
              <a:spcAft>
                <a:spcPts val="0"/>
              </a:spcAft>
            </a:pPr>
            <a:r>
              <a:rPr lang="uk-UA" sz="105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20 робочих днів </a:t>
            </a:r>
            <a:r>
              <a:rPr lang="ru-RU" sz="105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05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05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позитивного </a:t>
            </a:r>
            <a:r>
              <a:rPr lang="uk-UA" sz="105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</a:p>
          <a:p>
            <a:pPr>
              <a:lnSpc>
                <a:spcPct val="115000"/>
              </a:lnSpc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здійснює переказ не 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суми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власний рахунок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30 календарних днів для грантів на суму 500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тис.грн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 1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млн.грн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rgbClr val="D4CD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Оплата витрат, </a:t>
            </a:r>
            <a:r>
              <a:rPr lang="uk-UA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88" y="44676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63" y="441261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295833" y="457297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23462" y="4709931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467972" y="4651763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107596" y="1424522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47715" y="80908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223998" y="6112279"/>
            <a:ext cx="5883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lang="en-US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місяців</a:t>
            </a:r>
            <a:r>
              <a:rPr lang="uk-UA" sz="11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місця</a:t>
            </a:r>
            <a:r>
              <a:rPr lang="en-US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суми гранту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бюджету податки та збори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2246768" y="5830739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заяви </a:t>
            </a:r>
            <a:b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62677"/>
            <a:ext cx="252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РЦЗ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</a:p>
        </p:txBody>
      </p:sp>
      <p:sp>
        <p:nvSpPr>
          <p:cNvPr id="86" name="Прямоугольник 50"/>
          <p:cNvSpPr/>
          <p:nvPr/>
        </p:nvSpPr>
        <p:spPr>
          <a:xfrm>
            <a:off x="9554565" y="3437213"/>
            <a:ext cx="2552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Співбесіда з РЦЗ</a:t>
            </a:r>
          </a:p>
          <a:p>
            <a:pPr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 приймає рішення про надання гранту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протягом 15 робочих днів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52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stCxn id="60" idx="1"/>
            <a:endCxn id="89" idx="3"/>
          </p:cNvCxnSpPr>
          <p:nvPr/>
        </p:nvCxnSpPr>
        <p:spPr>
          <a:xfrm flipH="1" flipV="1">
            <a:off x="8434781" y="3244106"/>
            <a:ext cx="1319268" cy="11954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18" y="3012265"/>
            <a:ext cx="425349" cy="42534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53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686652" y="1139766"/>
            <a:ext cx="179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фізичні особи</a:t>
            </a:r>
          </a:p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4844" y="244000"/>
            <a:ext cx="6061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D4CD00"/>
                </a:solidFill>
                <a:latin typeface="Arial Black" pitchFamily="34" charset="0"/>
              </a:rPr>
              <a:t>«єРобота: ВЕТЕРАН»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88" y="229541"/>
            <a:ext cx="766744" cy="7596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49" y="3001472"/>
            <a:ext cx="513965" cy="50917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77" y="1183646"/>
            <a:ext cx="432000" cy="432000"/>
          </a:xfrm>
          <a:prstGeom prst="rect">
            <a:avLst/>
          </a:prstGeom>
        </p:spPr>
      </p:pic>
      <p:sp>
        <p:nvSpPr>
          <p:cNvPr id="70" name="Прямоугольник 6"/>
          <p:cNvSpPr/>
          <p:nvPr/>
        </p:nvSpPr>
        <p:spPr>
          <a:xfrm>
            <a:off x="3159693" y="1232598"/>
            <a:ext cx="2192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робочих місць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00480" y="3316490"/>
            <a:ext cx="432000" cy="432000"/>
          </a:xfrm>
          <a:prstGeom prst="rect">
            <a:avLst/>
          </a:prstGeom>
        </p:spPr>
      </p:pic>
      <p:sp>
        <p:nvSpPr>
          <p:cNvPr id="7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2" y="2485493"/>
            <a:ext cx="430138" cy="432000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80653" y="2425063"/>
            <a:ext cx="5261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4CD00"/>
              </a:buClr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гранти у розмірі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тис. грн.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грн.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видаються на умовах </a:t>
            </a:r>
            <a:r>
              <a:rPr lang="uk-UA" sz="1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співфінансування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 частка власних коштів</a:t>
            </a:r>
          </a:p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 держава*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7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2954" y="2512443"/>
            <a:ext cx="6591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solidFill>
                  <a:srgbClr val="D4CD00"/>
                </a:solidFill>
                <a:latin typeface="Arial Black" pitchFamily="34" charset="0"/>
              </a:rPr>
              <a:t>СВІЙ САД / СВОЯ ТЕПЛИЦЯ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49" y="196437"/>
            <a:ext cx="1522357" cy="761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00" y="223113"/>
            <a:ext cx="740226" cy="740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84" y="85640"/>
            <a:ext cx="871975" cy="871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119" y="402021"/>
            <a:ext cx="1847113" cy="3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9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836" y="236167"/>
            <a:ext cx="6727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D4CD00"/>
                </a:solidFill>
                <a:latin typeface="Arial Black" pitchFamily="34" charset="0"/>
              </a:rPr>
              <a:t>«єРобота: СВІЙ САД»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37" y="1980415"/>
            <a:ext cx="652929" cy="3264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551075" y="5148476"/>
            <a:ext cx="390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відкриває рахунок в банку</a:t>
            </a:r>
          </a:p>
          <a:p>
            <a:pPr marL="216000"/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5 робочих днів 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позитивного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lang="uk-UA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здійснює переказ не 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суми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власний рахунок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30 календарних днів</a:t>
            </a:r>
          </a:p>
          <a:p>
            <a:pPr marL="228600" indent="-228600">
              <a:buAutoNum type="arabicPeriod" startAt="2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витрат, </a:t>
            </a:r>
            <a:r>
              <a:rPr lang="uk-UA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67304" y="2399215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висаджування насаджень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b="44631"/>
          <a:stretch/>
        </p:blipFill>
        <p:spPr>
          <a:xfrm>
            <a:off x="9568501" y="3345368"/>
            <a:ext cx="1779762" cy="4147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57" y="1512990"/>
            <a:ext cx="430138" cy="43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5" y="1517060"/>
            <a:ext cx="430138" cy="43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35" y="1544893"/>
            <a:ext cx="375164" cy="3751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0" y="3235017"/>
            <a:ext cx="495902" cy="4959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04" y="3308752"/>
            <a:ext cx="430138" cy="432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69" y="3391084"/>
            <a:ext cx="652929" cy="326464"/>
          </a:xfrm>
          <a:prstGeom prst="rect">
            <a:avLst/>
          </a:prstGeom>
        </p:spPr>
      </p:pic>
      <p:cxnSp>
        <p:nvCxnSpPr>
          <p:cNvPr id="24" name="Соединительная линия уступом 23"/>
          <p:cNvCxnSpPr>
            <a:stCxn id="18" idx="3"/>
            <a:endCxn id="13" idx="0"/>
          </p:cNvCxnSpPr>
          <p:nvPr/>
        </p:nvCxnSpPr>
        <p:spPr>
          <a:xfrm>
            <a:off x="8196595" y="1728990"/>
            <a:ext cx="1793707" cy="25142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9993085" y="2345539"/>
            <a:ext cx="1" cy="999829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7" idx="1"/>
            <a:endCxn id="23" idx="3"/>
          </p:cNvCxnSpPr>
          <p:nvPr/>
        </p:nvCxnSpPr>
        <p:spPr>
          <a:xfrm flipH="1">
            <a:off x="8462398" y="3552719"/>
            <a:ext cx="1106103" cy="159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76785" y="1569316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497723" y="4481551"/>
            <a:ext cx="5580810" cy="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03" y="1563076"/>
            <a:ext cx="252000" cy="252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90" y="4625702"/>
            <a:ext cx="252000" cy="252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0319549" y="1759348"/>
            <a:ext cx="18537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заяви </a:t>
            </a:r>
            <a:b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3425" y="3794625"/>
            <a:ext cx="252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Мінагрополітики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Банк,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отримувача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445408" y="3827415"/>
            <a:ext cx="216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10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76" y="4596705"/>
            <a:ext cx="432000" cy="432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10" y="4651408"/>
            <a:ext cx="652929" cy="32646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66" y="4601612"/>
            <a:ext cx="430138" cy="432000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 flipH="1">
            <a:off x="7379309" y="4741728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385358" y="490506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9578608" y="4817612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0238121" y="5143858"/>
            <a:ext cx="192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суми</a:t>
            </a:r>
          </a:p>
          <a:p>
            <a:pPr algn="ctr"/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76534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6" y="2104296"/>
            <a:ext cx="432000" cy="4320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204154" y="3416027"/>
            <a:ext cx="3158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 частка власних коштів</a:t>
            </a:r>
          </a:p>
          <a:p>
            <a:pPr marL="171450" indent="-171450">
              <a:buClr>
                <a:srgbClr val="D4CD00"/>
              </a:buClr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 держава*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64693" y="2025721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</a:p>
          <a:p>
            <a:r>
              <a:rPr lang="uk-UA" sz="1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га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2117" y="1532808"/>
            <a:ext cx="1682328" cy="46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юридичні особи</a:t>
            </a:r>
          </a:p>
          <a:p>
            <a:pPr>
              <a:lnSpc>
                <a:spcPct val="0"/>
              </a:lnSpc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52336" y="4644244"/>
            <a:ext cx="2332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реалізації проекту висадки не повинен </a:t>
            </a:r>
            <a:r>
              <a:rPr lang="uk-UA" sz="1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перевищувати </a:t>
            </a:r>
            <a:r>
              <a:rPr lang="uk-UA" sz="1000" b="1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</a:t>
            </a:r>
            <a:r>
              <a:rPr lang="uk-UA" sz="1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місяців</a:t>
            </a:r>
            <a:r>
              <a:rPr lang="uk-UA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нові робочі місця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підприємницьку діяльність після закінчення проекту висадки насаджень протягом не менше </a:t>
            </a:r>
            <a:r>
              <a:rPr lang="uk-UA" sz="1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років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 новий сад, ягідник чи виноградник системою зрошення з водозабором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бюджету податки та збори протягом не менше </a:t>
            </a:r>
            <a:r>
              <a:rPr lang="uk-UA" sz="1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років</a:t>
            </a:r>
            <a:endParaRPr lang="ru-RU" sz="10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336" y="2188492"/>
            <a:ext cx="140135" cy="1800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322771" y="2024789"/>
            <a:ext cx="6960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</a:p>
          <a:p>
            <a:r>
              <a:rPr lang="uk-UA" sz="1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га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" y="1569316"/>
            <a:ext cx="430138" cy="432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>
            <a:off x="297069" y="2929637"/>
            <a:ext cx="5588603" cy="375874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7505" y="2942473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Arial Black" panose="020B0A04020102020204" pitchFamily="34" charset="0"/>
                <a:cs typeface="Arial" panose="020B0604020202020204" pitchFamily="34" charset="0"/>
              </a:rPr>
              <a:t>Співфінансування держави та фермера 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Диаграмма 55"/>
          <p:cNvGraphicFramePr/>
          <p:nvPr/>
        </p:nvGraphicFramePr>
        <p:xfrm>
          <a:off x="50915" y="3711296"/>
          <a:ext cx="4441186" cy="316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56754" y="3831714"/>
            <a:ext cx="5186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*Граничні суми співфінансування на гектар, тис. грн.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594444" y="1061225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080220" y="1058498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Прямоугольник 45"/>
          <p:cNvSpPr/>
          <p:nvPr/>
        </p:nvSpPr>
        <p:spPr>
          <a:xfrm>
            <a:off x="728043" y="2075964"/>
            <a:ext cx="2737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висадки та облаштування нового саду, ягіднику, винограднику</a:t>
            </a:r>
            <a:endParaRPr lang="uk-UA" sz="1400" b="1" dirty="0">
              <a:latin typeface="Arial Black" panose="020B0A04020102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45" y="1548039"/>
            <a:ext cx="432000" cy="432000"/>
          </a:xfrm>
          <a:prstGeom prst="rect">
            <a:avLst/>
          </a:prstGeom>
        </p:spPr>
      </p:pic>
      <p:sp>
        <p:nvSpPr>
          <p:cNvPr id="67" name="Прямоугольник 6"/>
          <p:cNvSpPr/>
          <p:nvPr/>
        </p:nvSpPr>
        <p:spPr>
          <a:xfrm>
            <a:off x="3243948" y="1516464"/>
            <a:ext cx="3132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робочих місць постійно працюючих та сезонних працівників</a:t>
            </a:r>
          </a:p>
        </p:txBody>
      </p:sp>
      <p:sp>
        <p:nvSpPr>
          <p:cNvPr id="68" name="Прямоугольник 44"/>
          <p:cNvSpPr/>
          <p:nvPr/>
        </p:nvSpPr>
        <p:spPr>
          <a:xfrm>
            <a:off x="728043" y="3474029"/>
            <a:ext cx="205365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більше </a:t>
            </a:r>
            <a:r>
              <a:rPr lang="uk-UA" sz="1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грн.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2" y="3451210"/>
            <a:ext cx="432000" cy="432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2686" y="3431406"/>
            <a:ext cx="432000" cy="432000"/>
          </a:xfrm>
          <a:prstGeom prst="rect">
            <a:avLst/>
          </a:prstGeom>
        </p:spPr>
      </p:pic>
      <p:sp>
        <p:nvSpPr>
          <p:cNvPr id="71" name="Скругленный прямоугольник 59"/>
          <p:cNvSpPr/>
          <p:nvPr/>
        </p:nvSpPr>
        <p:spPr>
          <a:xfrm>
            <a:off x="4344884" y="422913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Прямоугольник 56"/>
          <p:cNvSpPr/>
          <p:nvPr/>
        </p:nvSpPr>
        <p:spPr>
          <a:xfrm>
            <a:off x="0" y="2538950"/>
            <a:ext cx="6306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*право власності та/або користування землею не менше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років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94444" y="234402"/>
            <a:ext cx="1465935" cy="77569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66" y="118844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32" y="267406"/>
            <a:ext cx="740226" cy="740226"/>
          </a:xfrm>
          <a:prstGeom prst="rect">
            <a:avLst/>
          </a:prstGeom>
        </p:spPr>
      </p:pic>
      <p:sp>
        <p:nvSpPr>
          <p:cNvPr id="62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</a:p>
        </p:txBody>
      </p:sp>
    </p:spTree>
    <p:extLst>
      <p:ext uri="{BB962C8B-B14F-4D97-AF65-F5344CB8AC3E}">
        <p14:creationId xmlns:p14="http://schemas.microsoft.com/office/powerpoint/2010/main" val="93555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137" y="262693"/>
            <a:ext cx="1465935" cy="77569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59" y="147135"/>
            <a:ext cx="871975" cy="87197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25" y="295697"/>
            <a:ext cx="740226" cy="740226"/>
          </a:xfrm>
          <a:prstGeom prst="rect">
            <a:avLst/>
          </a:prstGeom>
        </p:spPr>
      </p:pic>
      <p:sp>
        <p:nvSpPr>
          <p:cNvPr id="61" name="Прямоугольник 21"/>
          <p:cNvSpPr/>
          <p:nvPr/>
        </p:nvSpPr>
        <p:spPr>
          <a:xfrm>
            <a:off x="182661" y="210166"/>
            <a:ext cx="61927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>
                <a:solidFill>
                  <a:srgbClr val="D4CD00"/>
                </a:solidFill>
                <a:latin typeface="Arial Black" pitchFamily="34" charset="0"/>
              </a:rPr>
              <a:t>«єРобота: СВОЯ ТЕПЛИЦЯ»</a:t>
            </a:r>
            <a:endParaRPr lang="ru-RU" sz="3000" dirty="0">
              <a:solidFill>
                <a:srgbClr val="D4CD00"/>
              </a:solidFill>
              <a:latin typeface="Arial Black" pitchFamily="34" charset="0"/>
            </a:endParaRPr>
          </a:p>
        </p:txBody>
      </p:sp>
      <p:sp>
        <p:nvSpPr>
          <p:cNvPr id="63" name="Скругленный прямоугольник 70"/>
          <p:cNvSpPr/>
          <p:nvPr/>
        </p:nvSpPr>
        <p:spPr>
          <a:xfrm>
            <a:off x="156534" y="2707779"/>
            <a:ext cx="5588603" cy="441913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b="44631"/>
          <a:stretch/>
        </p:blipFill>
        <p:spPr>
          <a:xfrm>
            <a:off x="9499403" y="3038822"/>
            <a:ext cx="1779762" cy="414701"/>
          </a:xfrm>
          <a:prstGeom prst="rect">
            <a:avLst/>
          </a:prstGeom>
        </p:spPr>
      </p:pic>
      <p:sp>
        <p:nvSpPr>
          <p:cNvPr id="75" name="Прямоугольник 26"/>
          <p:cNvSpPr/>
          <p:nvPr/>
        </p:nvSpPr>
        <p:spPr>
          <a:xfrm>
            <a:off x="2184954" y="1981674"/>
            <a:ext cx="11252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від 0,4</a:t>
            </a:r>
          </a:p>
          <a:p>
            <a:r>
              <a:rPr lang="uk-UA" sz="1200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2 га  </a:t>
            </a:r>
          </a:p>
          <a:p>
            <a:r>
              <a:rPr lang="uk-UA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+/-20%</a:t>
            </a:r>
            <a:endParaRPr lang="ru-RU" sz="10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1"/>
          <p:cNvSpPr/>
          <p:nvPr/>
        </p:nvSpPr>
        <p:spPr>
          <a:xfrm>
            <a:off x="374698" y="2758577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Arial Black" panose="020B0A04020102020204" pitchFamily="34" charset="0"/>
                <a:cs typeface="Arial" panose="020B0604020202020204" pitchFamily="34" charset="0"/>
              </a:rPr>
              <a:t>Співфінансування держави та фермера </a:t>
            </a:r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"/>
          <p:cNvSpPr/>
          <p:nvPr/>
        </p:nvSpPr>
        <p:spPr>
          <a:xfrm>
            <a:off x="277835" y="3218712"/>
            <a:ext cx="5179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будівництво </a:t>
            </a:r>
            <a:r>
              <a:rPr lang="uk-UA" sz="1400" b="1" dirty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1 000 </a:t>
            </a:r>
            <a:r>
              <a:rPr lang="uk-UA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модульних теплиць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59" y="1389321"/>
            <a:ext cx="430138" cy="432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538451"/>
            <a:ext cx="430138" cy="43200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8" y="2079869"/>
            <a:ext cx="432000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sp>
        <p:nvSpPr>
          <p:cNvPr id="84" name="Прямоугольник 3"/>
          <p:cNvSpPr/>
          <p:nvPr/>
        </p:nvSpPr>
        <p:spPr>
          <a:xfrm>
            <a:off x="708601" y="2065036"/>
            <a:ext cx="146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тепличний </a:t>
            </a:r>
          </a:p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на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4"/>
          <p:cNvSpPr/>
          <p:nvPr/>
        </p:nvSpPr>
        <p:spPr>
          <a:xfrm>
            <a:off x="682725" y="1514888"/>
            <a:ext cx="1637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юридичні особи </a:t>
            </a:r>
          </a:p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ФОП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47" y="3870660"/>
            <a:ext cx="430138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581151" y="3554421"/>
            <a:ext cx="30076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uk-UA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вартості, </a:t>
            </a:r>
          </a:p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 не більше </a:t>
            </a:r>
            <a:r>
              <a:rPr lang="uk-UA" sz="1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грн</a:t>
            </a:r>
            <a:endParaRPr lang="uk-U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0,4 - 0,6 гектара - </a:t>
            </a:r>
            <a:r>
              <a:rPr lang="ru-RU" sz="1200" b="1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млн. грн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0,8 - 1,2 гектара - </a:t>
            </a:r>
            <a:r>
              <a:rPr lang="ru-RU" sz="1200" b="1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млн. грн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1,6 - 2,4 гектара - </a:t>
            </a:r>
            <a:r>
              <a:rPr lang="ru-RU" sz="1200" b="1" dirty="0">
                <a:solidFill>
                  <a:srgbClr val="D4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млн. грн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4464804" y="3855827"/>
            <a:ext cx="1269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30%+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</a:t>
            </a:r>
          </a:p>
          <a:p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власних коштів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1" y="3875826"/>
            <a:ext cx="432000" cy="432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27" y="1393391"/>
            <a:ext cx="430138" cy="432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37" y="1421224"/>
            <a:ext cx="375164" cy="375164"/>
          </a:xfrm>
          <a:prstGeom prst="rect">
            <a:avLst/>
          </a:prstGeom>
        </p:spPr>
      </p:pic>
      <p:sp>
        <p:nvSpPr>
          <p:cNvPr id="99" name="Прямоугольник 48"/>
          <p:cNvSpPr/>
          <p:nvPr/>
        </p:nvSpPr>
        <p:spPr>
          <a:xfrm>
            <a:off x="10250451" y="1832218"/>
            <a:ext cx="18829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заяви </a:t>
            </a:r>
            <a:b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9"/>
          <p:cNvSpPr/>
          <p:nvPr/>
        </p:nvSpPr>
        <p:spPr>
          <a:xfrm>
            <a:off x="6633165" y="3487372"/>
            <a:ext cx="252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Мінагрополітики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Банк,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отримувача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50"/>
          <p:cNvSpPr/>
          <p:nvPr/>
        </p:nvSpPr>
        <p:spPr>
          <a:xfrm>
            <a:off x="9310795" y="3433915"/>
            <a:ext cx="216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lang="uk-UA" sz="1400" b="1" dirty="0">
                <a:solidFill>
                  <a:srgbClr val="D4CD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10 діб</a:t>
            </a:r>
            <a:endParaRPr lang="ru-RU" sz="1400" b="1" dirty="0">
              <a:solidFill>
                <a:srgbClr val="D4CD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Держава перераховує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70% суми </a:t>
            </a:r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розміру гранту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522" y="1895406"/>
            <a:ext cx="652929" cy="326464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62" y="2928471"/>
            <a:ext cx="495902" cy="495902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06" y="3002206"/>
            <a:ext cx="430138" cy="432000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71" y="3084538"/>
            <a:ext cx="652929" cy="326464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cxnSp>
        <p:nvCxnSpPr>
          <p:cNvPr id="110" name="Соединительная линия уступом 59"/>
          <p:cNvCxnSpPr>
            <a:stCxn id="79" idx="3"/>
            <a:endCxn id="104" idx="0"/>
          </p:cNvCxnSpPr>
          <p:nvPr/>
        </p:nvCxnSpPr>
        <p:spPr>
          <a:xfrm>
            <a:off x="8127497" y="1605321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60"/>
          <p:cNvCxnSpPr>
            <a:stCxn id="104" idx="2"/>
          </p:cNvCxnSpPr>
          <p:nvPr/>
        </p:nvCxnSpPr>
        <p:spPr>
          <a:xfrm flipH="1">
            <a:off x="9923986" y="2221870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61"/>
          <p:cNvCxnSpPr>
            <a:stCxn id="65" idx="1"/>
            <a:endCxn id="108" idx="3"/>
          </p:cNvCxnSpPr>
          <p:nvPr/>
        </p:nvCxnSpPr>
        <p:spPr>
          <a:xfrm flipH="1">
            <a:off x="8393300" y="3246173"/>
            <a:ext cx="1106103" cy="159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28" y="1395424"/>
            <a:ext cx="252000" cy="25200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661" y="3285857"/>
            <a:ext cx="140134" cy="180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240312" y="1429378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2C51BF"/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2C51BF"/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109179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Умови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9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56" y="1501492"/>
            <a:ext cx="432000" cy="432000"/>
          </a:xfrm>
          <a:prstGeom prst="rect">
            <a:avLst/>
          </a:prstGeom>
        </p:spPr>
      </p:pic>
      <p:sp>
        <p:nvSpPr>
          <p:cNvPr id="131" name="Прямоугольник 6"/>
          <p:cNvSpPr/>
          <p:nvPr/>
        </p:nvSpPr>
        <p:spPr>
          <a:xfrm>
            <a:off x="2974759" y="1563227"/>
            <a:ext cx="3132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робочих місць</a:t>
            </a:r>
          </a:p>
        </p:txBody>
      </p:sp>
      <p:sp>
        <p:nvSpPr>
          <p:cNvPr id="132" name="Прямоугольник 56"/>
          <p:cNvSpPr/>
          <p:nvPr/>
        </p:nvSpPr>
        <p:spPr>
          <a:xfrm>
            <a:off x="2976658" y="2035746"/>
            <a:ext cx="313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*право власності та/або користування землею не менше </a:t>
            </a:r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років</a:t>
            </a:r>
          </a:p>
        </p:txBody>
      </p:sp>
      <p:sp>
        <p:nvSpPr>
          <p:cNvPr id="135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indent="-1800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uk-UA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типової теплиці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ru-RU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lang="uk-UA" sz="1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</a:p>
        </p:txBody>
      </p:sp>
      <p:sp>
        <p:nvSpPr>
          <p:cNvPr id="62" name="Прямоугольник 47"/>
          <p:cNvSpPr/>
          <p:nvPr/>
        </p:nvSpPr>
        <p:spPr>
          <a:xfrm>
            <a:off x="345936" y="5261685"/>
            <a:ext cx="54751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будівництва модульної теплиці не повинен перевищувати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місяців</a:t>
            </a:r>
            <a:r>
              <a:rPr lang="uk-UA" sz="11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щонайменше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чоловік на 1 га нових робочих місць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модульну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теплицю джерелом </a:t>
            </a:r>
            <a:r>
              <a:rPr lang="ru-RU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водозабору та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зрошенням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підприємницьку діяльність після закінчення будівництва протягом не 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бюджету податки та збори протягом не 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</a:t>
            </a:r>
            <a:endParaRPr lang="ru-RU" sz="1100" b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59"/>
          <p:cNvSpPr/>
          <p:nvPr/>
        </p:nvSpPr>
        <p:spPr>
          <a:xfrm>
            <a:off x="2170569" y="488967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Вимоги</a:t>
            </a:r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51075" y="5148476"/>
            <a:ext cx="390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відкриває рахунок в банку</a:t>
            </a:r>
          </a:p>
          <a:p>
            <a:pPr marL="216000"/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5 робочих днів 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lang="ru-RU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позитивного </a:t>
            </a:r>
            <a:r>
              <a:rPr lang="uk-UA" sz="1100" dirty="0">
                <a:solidFill>
                  <a:srgbClr val="D4CD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lang="uk-UA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Отримувач здійснює переказ не менше </a:t>
            </a:r>
            <a:r>
              <a:rPr lang="uk-UA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суми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власний рахунок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 30 календарних днів</a:t>
            </a:r>
          </a:p>
          <a:p>
            <a:pPr marL="228600" indent="-228600">
              <a:buAutoNum type="arabicPeriod" startAt="2"/>
            </a:pP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витрат, </a:t>
            </a:r>
            <a:r>
              <a:rPr lang="uk-UA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язаних</a:t>
            </a:r>
            <a:r>
              <a:rPr lang="uk-UA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реалізацією проекту, 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1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9208" y="2903140"/>
            <a:ext cx="9029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D4CD00"/>
                </a:solidFill>
                <a:latin typeface="Arial Black" pitchFamily="34" charset="0"/>
              </a:rPr>
              <a:t>НОВИЙ РІВЕНЬ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49" y="196437"/>
            <a:ext cx="1522357" cy="761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00" y="223113"/>
            <a:ext cx="740226" cy="740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84" y="85640"/>
            <a:ext cx="871975" cy="8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7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e__x043a__x0443__x043c__x0435__x043d__x0442__x0438__x0020__x043f__x043e__x0020__x043a__x0440__x0435__x0434__x0438__x0442__x0443_ xmlns="50f1d6a2-adc8-4df0-b62b-037d6999be3b">
      <Url xsi:nil="true"/>
      <Description xsi:nil="true"/>
    </_x0414__x043e__x043a__x0443__x043c__x0435__x043d__x0442__x0438__x0020__x043f__x043e__x0020__x043a__x0440__x0435__x0434__x0438__x0442__x0443_>
    <PublishingExpirationDate xmlns="http://schemas.microsoft.com/sharepoint/v3" xsi:nil="true"/>
    <PublishingStartDate xmlns="http://schemas.microsoft.com/sharepoint/v3" xsi:nil="true"/>
    <SharedWithUsers xmlns="9858764e-e1e8-4b80-b7bb-3f5cd35bf0b0">
      <UserInfo>
        <DisplayName>Сердюков Микола Миколайович</DisplayName>
        <AccountId>8033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6C56A16B4C6E4C83AFF99DFDC1421B" ma:contentTypeVersion="4" ma:contentTypeDescription="Створення нового документа." ma:contentTypeScope="" ma:versionID="d208e8f8e998bd69a02580e5a456f3d7">
  <xsd:schema xmlns:xsd="http://www.w3.org/2001/XMLSchema" xmlns:xs="http://www.w3.org/2001/XMLSchema" xmlns:p="http://schemas.microsoft.com/office/2006/metadata/properties" xmlns:ns1="http://schemas.microsoft.com/sharepoint/v3" xmlns:ns2="50f1d6a2-adc8-4df0-b62b-037d6999be3b" xmlns:ns3="9858764e-e1e8-4b80-b7bb-3f5cd35bf0b0" targetNamespace="http://schemas.microsoft.com/office/2006/metadata/properties" ma:root="true" ma:fieldsID="f8e34af3cb8944d3cca41e72c03e77b0" ns1:_="" ns2:_="" ns3:_="">
    <xsd:import namespace="http://schemas.microsoft.com/sharepoint/v3"/>
    <xsd:import namespace="50f1d6a2-adc8-4df0-b62b-037d6999be3b"/>
    <xsd:import namespace="9858764e-e1e8-4b80-b7bb-3f5cd35bf0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x0414__x043e__x043a__x0443__x043c__x0435__x043d__x0442__x0438__x0020__x043f__x043e__x0020__x043a__x0440__x0435__x0434__x0438__x0442__x0443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початку розкладу" ma:description="Планування дати початку – це стовпець сайту, створений за допомогою засобу публікації. Він використовується, щоб указати дату й час, коли ця сторінка вперше відобразиться для відвідувачів сайту." ma:internalName="PublishingStartDate">
      <xsd:simpleType>
        <xsd:restriction base="dms:Unknown"/>
      </xsd:simpleType>
    </xsd:element>
    <xsd:element name="PublishingExpirationDate" ma:index="9" nillable="true" ma:displayName="Дата початку розкладу" ma:description="Планування дати завершення – це стовпець сайту, створений за допомогою засобу публікації. Він використовується, щоб указати дату й час, коли ця сторінка більше не відображатиметься для відвідувачів сайту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1d6a2-adc8-4df0-b62b-037d6999be3b" elementFormDefault="qualified">
    <xsd:import namespace="http://schemas.microsoft.com/office/2006/documentManagement/types"/>
    <xsd:import namespace="http://schemas.microsoft.com/office/infopath/2007/PartnerControls"/>
    <xsd:element name="_x0414__x043e__x043a__x0443__x043c__x0435__x043d__x0442__x0438__x0020__x043f__x043e__x0020__x043a__x0440__x0435__x0434__x0438__x0442__x0443_" ma:index="10" nillable="true" ma:displayName="Документи по кредиту" ma:format="Hyperlink" ma:internalName="_x0414__x043e__x043a__x0443__x043c__x0435__x043d__x0442__x0438__x0020__x043f__x043e__x0020__x043a__x0440__x0435__x0434__x0438__x0442__x0443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8764e-e1e8-4b80-b7bb-3f5cd35bf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36451A-2AFB-4490-80F8-E52F801350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67FC9-DC11-4D25-87B9-9ECB7F3623CC}">
  <ds:schemaRefs>
    <ds:schemaRef ds:uri="http://schemas.microsoft.com/office/2006/metadata/properties"/>
    <ds:schemaRef ds:uri="http://www.w3.org/2000/xmlns/"/>
    <ds:schemaRef ds:uri="50f1d6a2-adc8-4df0-b62b-037d6999be3b"/>
    <ds:schemaRef ds:uri="http://www.w3.org/2001/XMLSchema-instance"/>
    <ds:schemaRef ds:uri="http://schemas.microsoft.com/sharepoint/v3"/>
    <ds:schemaRef ds:uri="9858764e-e1e8-4b80-b7bb-3f5cd35bf0b0"/>
  </ds:schemaRefs>
</ds:datastoreItem>
</file>

<file path=customXml/itemProps3.xml><?xml version="1.0" encoding="utf-8"?>
<ds:datastoreItem xmlns:ds="http://schemas.openxmlformats.org/officeDocument/2006/customXml" ds:itemID="{003EEB96-0E41-4C6C-A582-10C341DCACC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50f1d6a2-adc8-4df0-b62b-037d6999be3b"/>
    <ds:schemaRef ds:uri="9858764e-e1e8-4b80-b7bb-3f5cd35bf0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2482</Words>
  <Application>Microsoft Office PowerPoint</Application>
  <PresentationFormat>Широкий екран</PresentationFormat>
  <Paragraphs>387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Image&amp;Matros 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DRUZI®</dc:creator>
  <cp:lastModifiedBy>380676128755</cp:lastModifiedBy>
  <cp:revision>202</cp:revision>
  <cp:lastPrinted>2022-11-03T12:20:40Z</cp:lastPrinted>
  <dcterms:created xsi:type="dcterms:W3CDTF">2021-12-09T15:11:10Z</dcterms:created>
  <dcterms:modified xsi:type="dcterms:W3CDTF">2023-08-03T10:11:56Z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0x010100FD6C56A16B4C6E4C83AFF99DFDC1421B</vt:lpwstr>
  </property>
</Properties>
</file>